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2" r:id="rId12"/>
    <p:sldId id="266" r:id="rId13"/>
    <p:sldId id="267" r:id="rId14"/>
    <p:sldId id="268" r:id="rId15"/>
    <p:sldId id="269" r:id="rId16"/>
    <p:sldId id="270" r:id="rId17"/>
    <p:sldId id="271" r:id="rId18"/>
    <p:sldId id="273" r:id="rId19"/>
    <p:sldId id="274" r:id="rId20"/>
    <p:sldId id="275" r:id="rId21"/>
    <p:sldId id="276" r:id="rId22"/>
    <p:sldId id="278" r:id="rId23"/>
    <p:sldId id="280" r:id="rId24"/>
    <p:sldId id="281" r:id="rId25"/>
    <p:sldId id="282" r:id="rId26"/>
    <p:sldId id="283" r:id="rId27"/>
    <p:sldId id="284" r:id="rId28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2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8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54.wmf"/><Relationship Id="rId1" Type="http://schemas.openxmlformats.org/officeDocument/2006/relationships/image" Target="../media/image53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6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0.vml.rels><?xml version="1.0" encoding="UTF-8" standalone="yes"?>
<Relationships xmlns="http://schemas.openxmlformats.org/package/2006/relationships"><Relationship Id="rId2" Type="http://schemas.openxmlformats.org/officeDocument/2006/relationships/image" Target="../media/image69.wmf"/><Relationship Id="rId1" Type="http://schemas.openxmlformats.org/officeDocument/2006/relationships/image" Target="../media/image68.wmf"/></Relationships>
</file>

<file path=ppt/drawings/_rels/vmlDrawing21.vml.rels><?xml version="1.0" encoding="UTF-8" standalone="yes"?>
<Relationships xmlns="http://schemas.openxmlformats.org/package/2006/relationships"><Relationship Id="rId2" Type="http://schemas.openxmlformats.org/officeDocument/2006/relationships/image" Target="../media/image80.wmf"/><Relationship Id="rId1" Type="http://schemas.openxmlformats.org/officeDocument/2006/relationships/image" Target="../media/image7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20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AB499-506B-4780-A735-6197741201CE}" type="datetimeFigureOut">
              <a:rPr lang="zh-TW" altLang="en-US" smtClean="0"/>
              <a:pPr/>
              <a:t>2013/12/10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9F6B-988D-4818-9F62-D9F96EE2BB5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AB499-506B-4780-A735-6197741201CE}" type="datetimeFigureOut">
              <a:rPr lang="zh-TW" altLang="en-US" smtClean="0"/>
              <a:pPr/>
              <a:t>2013/12/10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9F6B-988D-4818-9F62-D9F96EE2BB5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AB499-506B-4780-A735-6197741201CE}" type="datetimeFigureOut">
              <a:rPr lang="zh-TW" altLang="en-US" smtClean="0"/>
              <a:pPr/>
              <a:t>2013/12/10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9F6B-988D-4818-9F62-D9F96EE2BB5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AB499-506B-4780-A735-6197741201CE}" type="datetimeFigureOut">
              <a:rPr lang="zh-TW" altLang="en-US" smtClean="0"/>
              <a:pPr/>
              <a:t>2013/12/10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9F6B-988D-4818-9F62-D9F96EE2BB5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AB499-506B-4780-A735-6197741201CE}" type="datetimeFigureOut">
              <a:rPr lang="zh-TW" altLang="en-US" smtClean="0"/>
              <a:pPr/>
              <a:t>2013/12/10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9F6B-988D-4818-9F62-D9F96EE2BB5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AB499-506B-4780-A735-6197741201CE}" type="datetimeFigureOut">
              <a:rPr lang="zh-TW" altLang="en-US" smtClean="0"/>
              <a:pPr/>
              <a:t>2013/12/10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9F6B-988D-4818-9F62-D9F96EE2BB5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AB499-506B-4780-A735-6197741201CE}" type="datetimeFigureOut">
              <a:rPr lang="zh-TW" altLang="en-US" smtClean="0"/>
              <a:pPr/>
              <a:t>2013/12/10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9F6B-988D-4818-9F62-D9F96EE2BB5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AB499-506B-4780-A735-6197741201CE}" type="datetimeFigureOut">
              <a:rPr lang="zh-TW" altLang="en-US" smtClean="0"/>
              <a:pPr/>
              <a:t>2013/12/10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9F6B-988D-4818-9F62-D9F96EE2BB5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AB499-506B-4780-A735-6197741201CE}" type="datetimeFigureOut">
              <a:rPr lang="zh-TW" altLang="en-US" smtClean="0"/>
              <a:pPr/>
              <a:t>2013/12/10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9F6B-988D-4818-9F62-D9F96EE2BB5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AB499-506B-4780-A735-6197741201CE}" type="datetimeFigureOut">
              <a:rPr lang="zh-TW" altLang="en-US" smtClean="0"/>
              <a:pPr/>
              <a:t>2013/12/10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9F6B-988D-4818-9F62-D9F96EE2BB5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AB499-506B-4780-A735-6197741201CE}" type="datetimeFigureOut">
              <a:rPr lang="zh-TW" altLang="en-US" smtClean="0"/>
              <a:pPr/>
              <a:t>2013/12/10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9F6B-988D-4818-9F62-D9F96EE2BB5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EAB499-506B-4780-A735-6197741201CE}" type="datetimeFigureOut">
              <a:rPr lang="zh-TW" altLang="en-US" smtClean="0"/>
              <a:pPr/>
              <a:t>2013/12/10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5B9F6B-988D-4818-9F62-D9F96EE2BB5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14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8.bin"/><Relationship Id="rId5" Type="http://schemas.openxmlformats.org/officeDocument/2006/relationships/oleObject" Target="../embeddings/oleObject17.bin"/><Relationship Id="rId4" Type="http://schemas.openxmlformats.org/officeDocument/2006/relationships/oleObject" Target="../embeddings/oleObject16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20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22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oleObject" Target="../embeddings/oleObject23.bin"/><Relationship Id="rId4" Type="http://schemas.openxmlformats.org/officeDocument/2006/relationships/image" Target="../media/image2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26.bin"/><Relationship Id="rId5" Type="http://schemas.openxmlformats.org/officeDocument/2006/relationships/oleObject" Target="../embeddings/oleObject25.bin"/><Relationship Id="rId4" Type="http://schemas.openxmlformats.org/officeDocument/2006/relationships/oleObject" Target="../embeddings/oleObject24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oleObject" Target="../embeddings/oleObject28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5" Type="http://schemas.openxmlformats.org/officeDocument/2006/relationships/oleObject" Target="../embeddings/oleObject31.bin"/><Relationship Id="rId4" Type="http://schemas.openxmlformats.org/officeDocument/2006/relationships/oleObject" Target="../embeddings/oleObject30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5" Type="http://schemas.openxmlformats.org/officeDocument/2006/relationships/oleObject" Target="../embeddings/oleObject34.bin"/><Relationship Id="rId4" Type="http://schemas.openxmlformats.org/officeDocument/2006/relationships/oleObject" Target="../embeddings/oleObject33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3" Type="http://schemas.openxmlformats.org/officeDocument/2006/relationships/image" Target="../media/image40.png"/><Relationship Id="rId7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43.png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7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7" Type="http://schemas.openxmlformats.org/officeDocument/2006/relationships/image" Target="../media/image5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51.png"/><Relationship Id="rId5" Type="http://schemas.openxmlformats.org/officeDocument/2006/relationships/image" Target="../media/image50.png"/><Relationship Id="rId4" Type="http://schemas.openxmlformats.org/officeDocument/2006/relationships/image" Target="../media/image49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3" Type="http://schemas.openxmlformats.org/officeDocument/2006/relationships/image" Target="../media/image55.png"/><Relationship Id="rId7" Type="http://schemas.openxmlformats.org/officeDocument/2006/relationships/image" Target="../media/image5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58.png"/><Relationship Id="rId11" Type="http://schemas.openxmlformats.org/officeDocument/2006/relationships/image" Target="../media/image61.png"/><Relationship Id="rId5" Type="http://schemas.openxmlformats.org/officeDocument/2006/relationships/image" Target="../media/image57.png"/><Relationship Id="rId10" Type="http://schemas.openxmlformats.org/officeDocument/2006/relationships/oleObject" Target="../embeddings/oleObject38.bin"/><Relationship Id="rId4" Type="http://schemas.openxmlformats.org/officeDocument/2006/relationships/image" Target="../media/image56.png"/><Relationship Id="rId9" Type="http://schemas.openxmlformats.org/officeDocument/2006/relationships/oleObject" Target="../embeddings/oleObject37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3" Type="http://schemas.openxmlformats.org/officeDocument/2006/relationships/image" Target="../media/image63.png"/><Relationship Id="rId7" Type="http://schemas.openxmlformats.org/officeDocument/2006/relationships/image" Target="../media/image6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66.png"/><Relationship Id="rId5" Type="http://schemas.openxmlformats.org/officeDocument/2006/relationships/image" Target="../media/image65.png"/><Relationship Id="rId4" Type="http://schemas.openxmlformats.org/officeDocument/2006/relationships/image" Target="../media/image64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png"/><Relationship Id="rId3" Type="http://schemas.openxmlformats.org/officeDocument/2006/relationships/image" Target="../media/image70.png"/><Relationship Id="rId7" Type="http://schemas.openxmlformats.org/officeDocument/2006/relationships/image" Target="../media/image7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72.png"/><Relationship Id="rId5" Type="http://schemas.openxmlformats.org/officeDocument/2006/relationships/image" Target="../media/image71.png"/><Relationship Id="rId4" Type="http://schemas.openxmlformats.org/officeDocument/2006/relationships/oleObject" Target="../embeddings/oleObject40.bin"/><Relationship Id="rId9" Type="http://schemas.openxmlformats.org/officeDocument/2006/relationships/oleObject" Target="../embeddings/oleObject41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5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8.png"/><Relationship Id="rId5" Type="http://schemas.openxmlformats.org/officeDocument/2006/relationships/image" Target="../media/image77.png"/><Relationship Id="rId4" Type="http://schemas.openxmlformats.org/officeDocument/2006/relationships/image" Target="../media/image7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oleObject" Target="../embeddings/oleObject43.bin"/><Relationship Id="rId5" Type="http://schemas.openxmlformats.org/officeDocument/2006/relationships/oleObject" Target="../embeddings/oleObject42.bin"/><Relationship Id="rId4" Type="http://schemas.openxmlformats.org/officeDocument/2006/relationships/image" Target="../media/image8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6.png"/><Relationship Id="rId4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7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8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42910" y="1142984"/>
            <a:ext cx="8101042" cy="1584327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>An Efficient and Accurate Lattice </a:t>
            </a:r>
            <a:br>
              <a:rPr lang="en-US" altLang="zh-TW" dirty="0" smtClean="0"/>
            </a:br>
            <a:r>
              <a:rPr lang="en-US" altLang="zh-TW" dirty="0" smtClean="0"/>
              <a:t>for Pricing Derivatives </a:t>
            </a:r>
            <a:br>
              <a:rPr lang="en-US" altLang="zh-TW" dirty="0" smtClean="0"/>
            </a:br>
            <a:r>
              <a:rPr lang="en-US" altLang="zh-TW" dirty="0" smtClean="0"/>
              <a:t>under a Jump-Diffusion Process</a:t>
            </a:r>
            <a:endParaRPr lang="zh-TW" altLang="en-US" dirty="0"/>
          </a:p>
        </p:txBody>
      </p:sp>
      <p:pic>
        <p:nvPicPr>
          <p:cNvPr id="2050" name="Picture 2" descr="C:\Users\Joey\Desktop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14612" y="3357562"/>
            <a:ext cx="3929090" cy="26289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內容版面配置區 3"/>
          <p:cNvGraphicFramePr>
            <a:graphicFrameLocks noChangeAspect="1"/>
          </p:cNvGraphicFramePr>
          <p:nvPr>
            <p:ph idx="1"/>
          </p:nvPr>
        </p:nvGraphicFramePr>
        <p:xfrm>
          <a:off x="2143108" y="785794"/>
          <a:ext cx="4700587" cy="1439862"/>
        </p:xfrm>
        <a:graphic>
          <a:graphicData uri="http://schemas.openxmlformats.org/presentationml/2006/ole">
            <p:oleObj spid="_x0000_s21506" name="方程式" r:id="rId3" imgW="1409400" imgH="431640" progId="Equation.3">
              <p:embed/>
            </p:oleObj>
          </a:graphicData>
        </a:graphic>
      </p:graphicFrame>
      <p:cxnSp>
        <p:nvCxnSpPr>
          <p:cNvPr id="6" name="直線接點 5"/>
          <p:cNvCxnSpPr/>
          <p:nvPr/>
        </p:nvCxnSpPr>
        <p:spPr>
          <a:xfrm>
            <a:off x="1785918" y="2143116"/>
            <a:ext cx="521497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7" name="物件 6"/>
          <p:cNvGraphicFramePr>
            <a:graphicFrameLocks noChangeAspect="1"/>
          </p:cNvGraphicFramePr>
          <p:nvPr/>
        </p:nvGraphicFramePr>
        <p:xfrm>
          <a:off x="473075" y="2654300"/>
          <a:ext cx="8183563" cy="3203575"/>
        </p:xfrm>
        <a:graphic>
          <a:graphicData uri="http://schemas.openxmlformats.org/presentationml/2006/ole">
            <p:oleObj spid="_x0000_s21507" name="方程式" r:id="rId4" imgW="3695400" imgH="14475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85720" y="500042"/>
            <a:ext cx="8229600" cy="1285884"/>
          </a:xfrm>
        </p:spPr>
        <p:txBody>
          <a:bodyPr/>
          <a:lstStyle/>
          <a:p>
            <a:r>
              <a:rPr lang="en-US" altLang="zh-TW" dirty="0" smtClean="0"/>
              <a:t>Financial knowledge (Pricing options)</a:t>
            </a:r>
          </a:p>
          <a:p>
            <a:pPr>
              <a:buNone/>
            </a:pPr>
            <a:r>
              <a:rPr lang="en-US" altLang="zh-TW" dirty="0" smtClean="0"/>
              <a:t>	</a:t>
            </a:r>
            <a:endParaRPr lang="zh-TW" altLang="en-US" sz="2400" dirty="0"/>
          </a:p>
        </p:txBody>
      </p:sp>
      <p:graphicFrame>
        <p:nvGraphicFramePr>
          <p:cNvPr id="4" name="物件 3"/>
          <p:cNvGraphicFramePr>
            <a:graphicFrameLocks noChangeAspect="1"/>
          </p:cNvGraphicFramePr>
          <p:nvPr/>
        </p:nvGraphicFramePr>
        <p:xfrm>
          <a:off x="214313" y="1951038"/>
          <a:ext cx="5662612" cy="3940175"/>
        </p:xfrm>
        <a:graphic>
          <a:graphicData uri="http://schemas.openxmlformats.org/presentationml/2006/ole">
            <p:oleObj spid="_x0000_s28674" name="方程式" r:id="rId3" imgW="2628720" imgH="1828800" progId="Equation.3">
              <p:embed/>
            </p:oleObj>
          </a:graphicData>
        </a:graphic>
      </p:graphicFrame>
      <p:graphicFrame>
        <p:nvGraphicFramePr>
          <p:cNvPr id="5" name="物件 4"/>
          <p:cNvGraphicFramePr>
            <a:graphicFrameLocks noChangeAspect="1"/>
          </p:cNvGraphicFramePr>
          <p:nvPr/>
        </p:nvGraphicFramePr>
        <p:xfrm>
          <a:off x="4929190" y="3429000"/>
          <a:ext cx="4027742" cy="1143008"/>
        </p:xfrm>
        <a:graphic>
          <a:graphicData uri="http://schemas.openxmlformats.org/presentationml/2006/ole">
            <p:oleObj spid="_x0000_s28675" name="方程式" r:id="rId4" imgW="1879560" imgH="533160" progId="Equation.3">
              <p:embed/>
            </p:oleObj>
          </a:graphicData>
        </a:graphic>
      </p:graphicFrame>
      <p:sp>
        <p:nvSpPr>
          <p:cNvPr id="6" name="內容版面配置區 2"/>
          <p:cNvSpPr txBox="1">
            <a:spLocks/>
          </p:cNvSpPr>
          <p:nvPr/>
        </p:nvSpPr>
        <p:spPr>
          <a:xfrm>
            <a:off x="500034" y="5643578"/>
            <a:ext cx="571504" cy="9286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altLang="zh-TW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{</a:t>
            </a:r>
            <a:endParaRPr kumimoji="0" lang="zh-TW" altLang="en-US" sz="5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內容版面配置區 2"/>
          <p:cNvSpPr txBox="1">
            <a:spLocks/>
          </p:cNvSpPr>
          <p:nvPr/>
        </p:nvSpPr>
        <p:spPr>
          <a:xfrm>
            <a:off x="4429124" y="3500438"/>
            <a:ext cx="571504" cy="9286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altLang="zh-TW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{</a:t>
            </a:r>
            <a:endParaRPr kumimoji="0" lang="zh-TW" altLang="en-US" sz="5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928662" y="5572140"/>
          <a:ext cx="5255796" cy="1071570"/>
        </p:xfrm>
        <a:graphic>
          <a:graphicData uri="http://schemas.openxmlformats.org/presentationml/2006/ole">
            <p:oleObj spid="_x0000_s28676" name="方程式" r:id="rId5" imgW="2616120" imgH="533160" progId="Equation.3">
              <p:embed/>
            </p:oleObj>
          </a:graphicData>
        </a:graphic>
      </p:graphicFrame>
      <p:graphicFrame>
        <p:nvGraphicFramePr>
          <p:cNvPr id="9" name="物件 8"/>
          <p:cNvGraphicFramePr>
            <a:graphicFrameLocks noChangeAspect="1"/>
          </p:cNvGraphicFramePr>
          <p:nvPr/>
        </p:nvGraphicFramePr>
        <p:xfrm>
          <a:off x="785786" y="1142984"/>
          <a:ext cx="5405438" cy="611188"/>
        </p:xfrm>
        <a:graphic>
          <a:graphicData uri="http://schemas.openxmlformats.org/presentationml/2006/ole">
            <p:oleObj spid="_x0000_s28677" name="方程式" r:id="rId6" imgW="2019240" imgH="228600" progId="Equation.3">
              <p:embed/>
            </p:oleObj>
          </a:graphicData>
        </a:graphic>
      </p:graphicFrame>
      <p:cxnSp>
        <p:nvCxnSpPr>
          <p:cNvPr id="11" name="直線接點 10"/>
          <p:cNvCxnSpPr/>
          <p:nvPr/>
        </p:nvCxnSpPr>
        <p:spPr>
          <a:xfrm>
            <a:off x="1285852" y="1785926"/>
            <a:ext cx="485778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3.	Preliminaries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471610"/>
          </a:xfrm>
        </p:spPr>
        <p:txBody>
          <a:bodyPr>
            <a:normAutofit/>
          </a:bodyPr>
          <a:lstStyle/>
          <a:p>
            <a:r>
              <a:rPr lang="en-US" altLang="zh-TW" sz="4000" dirty="0" smtClean="0"/>
              <a:t>(a) CRR Lattice</a:t>
            </a:r>
          </a:p>
          <a:p>
            <a:pPr>
              <a:buNone/>
            </a:pPr>
            <a:r>
              <a:rPr lang="en-US" altLang="zh-TW" dirty="0" smtClean="0"/>
              <a:t>	jump diffusion process (</a:t>
            </a:r>
            <a:r>
              <a:rPr lang="el-GR" altLang="zh-TW" dirty="0" smtClean="0"/>
              <a:t>λ</a:t>
            </a:r>
            <a:r>
              <a:rPr lang="en-US" altLang="zh-TW" dirty="0" smtClean="0"/>
              <a:t>=0)</a:t>
            </a:r>
            <a:endParaRPr lang="zh-TW" altLang="en-US" dirty="0"/>
          </a:p>
        </p:txBody>
      </p:sp>
      <p:graphicFrame>
        <p:nvGraphicFramePr>
          <p:cNvPr id="5" name="物件 4"/>
          <p:cNvGraphicFramePr>
            <a:graphicFrameLocks noChangeAspect="1"/>
          </p:cNvGraphicFramePr>
          <p:nvPr/>
        </p:nvGraphicFramePr>
        <p:xfrm>
          <a:off x="857271" y="3214686"/>
          <a:ext cx="6715125" cy="3221037"/>
        </p:xfrm>
        <a:graphic>
          <a:graphicData uri="http://schemas.openxmlformats.org/presentationml/2006/ole">
            <p:oleObj spid="_x0000_s22530" name="方程式" r:id="rId3" imgW="2806560" imgH="1346040" progId="Equation.3">
              <p:embed/>
            </p:oleObj>
          </a:graphicData>
        </a:graphic>
      </p:graphicFrame>
      <p:graphicFrame>
        <p:nvGraphicFramePr>
          <p:cNvPr id="6" name="物件 5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22531" name="方程式" r:id="rId4" imgW="11412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物件 3"/>
          <p:cNvGraphicFramePr>
            <a:graphicFrameLocks noChangeAspect="1"/>
          </p:cNvGraphicFramePr>
          <p:nvPr/>
        </p:nvGraphicFramePr>
        <p:xfrm>
          <a:off x="247657" y="214313"/>
          <a:ext cx="5467351" cy="6429375"/>
        </p:xfrm>
        <a:graphic>
          <a:graphicData uri="http://schemas.openxmlformats.org/presentationml/2006/ole">
            <p:oleObj spid="_x0000_s23554" name="方程式" r:id="rId3" imgW="2171520" imgH="2552400" progId="Equation.3">
              <p:embed/>
            </p:oleObj>
          </a:graphicData>
        </a:graphic>
      </p:graphicFrame>
      <p:graphicFrame>
        <p:nvGraphicFramePr>
          <p:cNvPr id="6" name="物件 5"/>
          <p:cNvGraphicFramePr>
            <a:graphicFrameLocks noChangeAspect="1"/>
          </p:cNvGraphicFramePr>
          <p:nvPr/>
        </p:nvGraphicFramePr>
        <p:xfrm>
          <a:off x="3071802" y="3214686"/>
          <a:ext cx="5459412" cy="2082800"/>
        </p:xfrm>
        <a:graphic>
          <a:graphicData uri="http://schemas.openxmlformats.org/presentationml/2006/ole">
            <p:oleObj spid="_x0000_s23556" name="方程式" r:id="rId4" imgW="1930320" imgH="736560" progId="Equation.3">
              <p:embed/>
            </p:oleObj>
          </a:graphicData>
        </a:graphic>
      </p:graphicFrame>
      <p:sp>
        <p:nvSpPr>
          <p:cNvPr id="7" name="矩形 6"/>
          <p:cNvSpPr/>
          <p:nvPr/>
        </p:nvSpPr>
        <p:spPr>
          <a:xfrm>
            <a:off x="2928926" y="2786058"/>
            <a:ext cx="5857916" cy="3071834"/>
          </a:xfrm>
          <a:prstGeom prst="rect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9" name="直線接點 8"/>
          <p:cNvCxnSpPr/>
          <p:nvPr/>
        </p:nvCxnSpPr>
        <p:spPr>
          <a:xfrm>
            <a:off x="5072066" y="5429264"/>
            <a:ext cx="342902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80" name="Picture 4" descr="C:\Users\Joey\Desktop\2013-12-08_15042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224" y="4214818"/>
            <a:ext cx="2662835" cy="2571752"/>
          </a:xfrm>
          <a:prstGeom prst="rect">
            <a:avLst/>
          </a:prstGeom>
          <a:noFill/>
        </p:spPr>
      </p:pic>
      <p:pic>
        <p:nvPicPr>
          <p:cNvPr id="24579" name="Picture 3" descr="C:\Users\Joey\Desktop\2013-12-08_150318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43570" y="1785926"/>
            <a:ext cx="2491024" cy="3033711"/>
          </a:xfrm>
          <a:prstGeom prst="rect">
            <a:avLst/>
          </a:prstGeom>
          <a:noFill/>
        </p:spPr>
      </p:pic>
      <p:graphicFrame>
        <p:nvGraphicFramePr>
          <p:cNvPr id="4" name="物件 3"/>
          <p:cNvGraphicFramePr>
            <a:graphicFrameLocks noChangeAspect="1"/>
          </p:cNvGraphicFramePr>
          <p:nvPr/>
        </p:nvGraphicFramePr>
        <p:xfrm>
          <a:off x="357158" y="285728"/>
          <a:ext cx="5557018" cy="3929090"/>
        </p:xfrm>
        <a:graphic>
          <a:graphicData uri="http://schemas.openxmlformats.org/presentationml/2006/ole">
            <p:oleObj spid="_x0000_s24578" name="方程式" r:id="rId5" imgW="2082600" imgH="14731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C:\Users\Joey\Desktop\2013-12-08_121650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6380" y="2500306"/>
            <a:ext cx="2589556" cy="4357694"/>
          </a:xfrm>
          <a:prstGeom prst="rect">
            <a:avLst/>
          </a:prstGeom>
          <a:noFill/>
        </p:spPr>
      </p:pic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00034" y="357167"/>
            <a:ext cx="8229600" cy="785818"/>
          </a:xfrm>
        </p:spPr>
        <p:txBody>
          <a:bodyPr/>
          <a:lstStyle/>
          <a:p>
            <a:r>
              <a:rPr lang="en-US" altLang="zh-TW" dirty="0" smtClean="0"/>
              <a:t>(b) HS Lattice</a:t>
            </a:r>
            <a:endParaRPr lang="zh-TW" altLang="en-US" dirty="0"/>
          </a:p>
        </p:txBody>
      </p:sp>
      <p:graphicFrame>
        <p:nvGraphicFramePr>
          <p:cNvPr id="4" name="物件 3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25602" name="方程式" r:id="rId4" imgW="114120" imgH="215640" progId="Equation.3">
              <p:embed/>
            </p:oleObj>
          </a:graphicData>
        </a:graphic>
      </p:graphicFrame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428625" y="996950"/>
          <a:ext cx="7808913" cy="4649788"/>
        </p:xfrm>
        <a:graphic>
          <a:graphicData uri="http://schemas.openxmlformats.org/presentationml/2006/ole">
            <p:oleObj spid="_x0000_s25603" name="方程式" r:id="rId5" imgW="3263760" imgH="1942920" progId="Equation.3">
              <p:embed/>
            </p:oleObj>
          </a:graphicData>
        </a:graphic>
      </p:graphicFrame>
      <p:graphicFrame>
        <p:nvGraphicFramePr>
          <p:cNvPr id="6" name="物件 5"/>
          <p:cNvGraphicFramePr>
            <a:graphicFrameLocks noChangeAspect="1"/>
          </p:cNvGraphicFramePr>
          <p:nvPr/>
        </p:nvGraphicFramePr>
        <p:xfrm>
          <a:off x="500063" y="5211784"/>
          <a:ext cx="4357687" cy="1289050"/>
        </p:xfrm>
        <a:graphic>
          <a:graphicData uri="http://schemas.openxmlformats.org/presentationml/2006/ole">
            <p:oleObj spid="_x0000_s25604" name="方程式" r:id="rId6" imgW="1803240" imgH="533160" progId="Equation.3">
              <p:embed/>
            </p:oleObj>
          </a:graphicData>
        </a:graphic>
      </p:graphicFrame>
      <p:cxnSp>
        <p:nvCxnSpPr>
          <p:cNvPr id="9" name="直線接點 8"/>
          <p:cNvCxnSpPr/>
          <p:nvPr/>
        </p:nvCxnSpPr>
        <p:spPr>
          <a:xfrm>
            <a:off x="857224" y="5072074"/>
            <a:ext cx="392909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物件 3"/>
          <p:cNvGraphicFramePr>
            <a:graphicFrameLocks noChangeAspect="1"/>
          </p:cNvGraphicFramePr>
          <p:nvPr/>
        </p:nvGraphicFramePr>
        <p:xfrm>
          <a:off x="285720" y="1428736"/>
          <a:ext cx="6231825" cy="2928958"/>
        </p:xfrm>
        <a:graphic>
          <a:graphicData uri="http://schemas.openxmlformats.org/presentationml/2006/ole">
            <p:oleObj spid="_x0000_s26626" name="方程式" r:id="rId3" imgW="2539800" imgH="1193760" progId="Equation.3">
              <p:embed/>
            </p:oleObj>
          </a:graphicData>
        </a:graphic>
      </p:graphicFrame>
      <p:sp>
        <p:nvSpPr>
          <p:cNvPr id="5" name="內容版面配置區 2"/>
          <p:cNvSpPr>
            <a:spLocks noGrp="1"/>
          </p:cNvSpPr>
          <p:nvPr>
            <p:ph idx="1"/>
          </p:nvPr>
        </p:nvSpPr>
        <p:spPr>
          <a:xfrm>
            <a:off x="0" y="714356"/>
            <a:ext cx="9144000" cy="6143644"/>
          </a:xfrm>
        </p:spPr>
        <p:txBody>
          <a:bodyPr/>
          <a:lstStyle/>
          <a:p>
            <a:pPr>
              <a:buNone/>
            </a:pPr>
            <a:r>
              <a:rPr lang="en-US" altLang="zh-TW" dirty="0" smtClean="0"/>
              <a:t> Continuous-time distribution of the jump component</a:t>
            </a:r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	→ obtain 2m+1 probabilities from solving 2m+1  	equations</a:t>
            </a:r>
          </a:p>
        </p:txBody>
      </p:sp>
      <p:graphicFrame>
        <p:nvGraphicFramePr>
          <p:cNvPr id="26627" name="Object 3"/>
          <p:cNvGraphicFramePr>
            <a:graphicFrameLocks noChangeAspect="1"/>
          </p:cNvGraphicFramePr>
          <p:nvPr/>
        </p:nvGraphicFramePr>
        <p:xfrm>
          <a:off x="357158" y="5357826"/>
          <a:ext cx="5000660" cy="1309696"/>
        </p:xfrm>
        <a:graphic>
          <a:graphicData uri="http://schemas.openxmlformats.org/presentationml/2006/ole">
            <p:oleObj spid="_x0000_s26627" name="方程式" r:id="rId4" imgW="2133360" imgH="5587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物件 5"/>
          <p:cNvGraphicFramePr>
            <a:graphicFrameLocks noChangeAspect="1"/>
          </p:cNvGraphicFramePr>
          <p:nvPr/>
        </p:nvGraphicFramePr>
        <p:xfrm>
          <a:off x="41306" y="1582738"/>
          <a:ext cx="9031288" cy="4560887"/>
        </p:xfrm>
        <a:graphic>
          <a:graphicData uri="http://schemas.openxmlformats.org/presentationml/2006/ole">
            <p:oleObj spid="_x0000_s27652" name="方程式" r:id="rId3" imgW="3822480" imgH="1930320" progId="Equation.3">
              <p:embed/>
            </p:oleObj>
          </a:graphicData>
        </a:graphic>
      </p:graphicFrame>
      <p:cxnSp>
        <p:nvCxnSpPr>
          <p:cNvPr id="8" name="直線接點 7"/>
          <p:cNvCxnSpPr/>
          <p:nvPr/>
        </p:nvCxnSpPr>
        <p:spPr>
          <a:xfrm>
            <a:off x="142844" y="4643446"/>
            <a:ext cx="850112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內容版面配置區 2"/>
          <p:cNvSpPr>
            <a:spLocks noGrp="1"/>
          </p:cNvSpPr>
          <p:nvPr>
            <p:ph idx="1"/>
          </p:nvPr>
        </p:nvSpPr>
        <p:spPr>
          <a:xfrm>
            <a:off x="142844" y="500043"/>
            <a:ext cx="8229600" cy="642942"/>
          </a:xfrm>
        </p:spPr>
        <p:txBody>
          <a:bodyPr/>
          <a:lstStyle/>
          <a:p>
            <a:r>
              <a:rPr lang="en-US" altLang="zh-TW" dirty="0" smtClean="0"/>
              <a:t>Pricing option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757230"/>
          </a:xfrm>
        </p:spPr>
        <p:txBody>
          <a:bodyPr/>
          <a:lstStyle/>
          <a:p>
            <a:r>
              <a:rPr lang="en-US" altLang="zh-TW" dirty="0" smtClean="0"/>
              <a:t>Complexity Analysis</a:t>
            </a:r>
          </a:p>
        </p:txBody>
      </p:sp>
      <p:pic>
        <p:nvPicPr>
          <p:cNvPr id="29700" name="Picture 4" descr="C:\Users\Joey\Desktop\2013-12-08_174116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1357298"/>
            <a:ext cx="8434415" cy="3221051"/>
          </a:xfrm>
          <a:prstGeom prst="rect">
            <a:avLst/>
          </a:prstGeom>
          <a:noFill/>
        </p:spPr>
      </p:pic>
      <p:graphicFrame>
        <p:nvGraphicFramePr>
          <p:cNvPr id="8" name="物件 7"/>
          <p:cNvGraphicFramePr>
            <a:graphicFrameLocks noChangeAspect="1"/>
          </p:cNvGraphicFramePr>
          <p:nvPr/>
        </p:nvGraphicFramePr>
        <p:xfrm>
          <a:off x="428596" y="5214950"/>
          <a:ext cx="2756668" cy="1143008"/>
        </p:xfrm>
        <a:graphic>
          <a:graphicData uri="http://schemas.openxmlformats.org/presentationml/2006/ole">
            <p:oleObj spid="_x0000_s29702" name="方程式" r:id="rId4" imgW="1041120" imgH="431640" progId="Equation.3">
              <p:embed/>
            </p:oleObj>
          </a:graphicData>
        </a:graphic>
      </p:graphicFrame>
      <p:graphicFrame>
        <p:nvGraphicFramePr>
          <p:cNvPr id="6" name="物件 5"/>
          <p:cNvGraphicFramePr>
            <a:graphicFrameLocks noChangeAspect="1"/>
          </p:cNvGraphicFramePr>
          <p:nvPr/>
        </p:nvGraphicFramePr>
        <p:xfrm>
          <a:off x="428595" y="4429132"/>
          <a:ext cx="7749143" cy="642942"/>
        </p:xfrm>
        <a:graphic>
          <a:graphicData uri="http://schemas.openxmlformats.org/presentationml/2006/ole">
            <p:oleObj spid="_x0000_s29703" name="方程式" r:id="rId5" imgW="2908080" imgH="241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357158" y="214290"/>
          <a:ext cx="5897563" cy="1673225"/>
        </p:xfrm>
        <a:graphic>
          <a:graphicData uri="http://schemas.openxmlformats.org/presentationml/2006/ole">
            <p:oleObj spid="_x0000_s30722" name="方程式" r:id="rId3" imgW="1879560" imgH="533160" progId="Equation.3">
              <p:embed/>
            </p:oleObj>
          </a:graphicData>
        </a:graphic>
      </p:graphicFrame>
      <p:graphicFrame>
        <p:nvGraphicFramePr>
          <p:cNvPr id="5" name="內容版面配置區 4"/>
          <p:cNvGraphicFramePr>
            <a:graphicFrameLocks noChangeAspect="1"/>
          </p:cNvGraphicFramePr>
          <p:nvPr>
            <p:ph idx="1"/>
          </p:nvPr>
        </p:nvGraphicFramePr>
        <p:xfrm>
          <a:off x="285720" y="2143116"/>
          <a:ext cx="5449437" cy="500066"/>
        </p:xfrm>
        <a:graphic>
          <a:graphicData uri="http://schemas.openxmlformats.org/presentationml/2006/ole">
            <p:oleObj spid="_x0000_s30723" name="方程式" r:id="rId4" imgW="2501640" imgH="228600" progId="Equation.3">
              <p:embed/>
            </p:oleObj>
          </a:graphicData>
        </a:graphic>
      </p:graphicFrame>
      <p:graphicFrame>
        <p:nvGraphicFramePr>
          <p:cNvPr id="6" name="物件 5"/>
          <p:cNvGraphicFramePr>
            <a:graphicFrameLocks noChangeAspect="1"/>
          </p:cNvGraphicFramePr>
          <p:nvPr/>
        </p:nvGraphicFramePr>
        <p:xfrm>
          <a:off x="214282" y="3429000"/>
          <a:ext cx="8757958" cy="1357322"/>
        </p:xfrm>
        <a:graphic>
          <a:graphicData uri="http://schemas.openxmlformats.org/presentationml/2006/ole">
            <p:oleObj spid="_x0000_s30724" name="方程式" r:id="rId5" imgW="3441600" imgH="533160" progId="Equation.3">
              <p:embed/>
            </p:oleObj>
          </a:graphicData>
        </a:graphic>
      </p:graphicFrame>
      <p:sp>
        <p:nvSpPr>
          <p:cNvPr id="7" name="標題 1"/>
          <p:cNvSpPr>
            <a:spLocks noGrp="1"/>
          </p:cNvSpPr>
          <p:nvPr>
            <p:ph type="title"/>
          </p:nvPr>
        </p:nvSpPr>
        <p:spPr>
          <a:xfrm>
            <a:off x="285720" y="521495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altLang="zh-TW" sz="3200" dirty="0" smtClean="0"/>
              <a:t>Problem !? </a:t>
            </a:r>
            <a:br>
              <a:rPr lang="en-US" altLang="zh-TW" sz="3200" dirty="0" smtClean="0"/>
            </a:br>
            <a:r>
              <a:rPr lang="en-US" altLang="zh-TW" sz="3200" dirty="0" smtClean="0"/>
              <a:t>1. time complexity	2. oscillation	</a:t>
            </a:r>
            <a:endParaRPr lang="zh-TW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1.	Introduction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In a lattice, the prices of the derivatives converge when the number of time steps increase.</a:t>
            </a:r>
          </a:p>
          <a:p>
            <a:endParaRPr lang="en-US" altLang="zh-TW" dirty="0"/>
          </a:p>
          <a:p>
            <a:r>
              <a:rPr lang="en-US" altLang="zh-TW" dirty="0" smtClean="0"/>
              <a:t>Nonlinearity error from nonlinearity option value causes the pricing results to converge slowly or oscillate significantly.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800" name="Picture 8" descr="C:\Users\Joey\Desktop\pics\2013-12-09_20081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14480" y="1714488"/>
            <a:ext cx="5500726" cy="3734179"/>
          </a:xfrm>
          <a:prstGeom prst="rect">
            <a:avLst/>
          </a:prstGeom>
          <a:noFill/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-24"/>
            <a:ext cx="8229600" cy="1000132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4.	Lattice Construction</a:t>
            </a:r>
            <a:endParaRPr lang="zh-TW" altLang="en-US" sz="3200" dirty="0"/>
          </a:p>
        </p:txBody>
      </p:sp>
      <p:pic>
        <p:nvPicPr>
          <p:cNvPr id="33797" name="Picture 5" descr="C:\Users\Joey\Desktop\pics\2013-12-09_200234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282" y="6239564"/>
            <a:ext cx="3357586" cy="547022"/>
          </a:xfrm>
          <a:prstGeom prst="rect">
            <a:avLst/>
          </a:prstGeom>
          <a:noFill/>
        </p:spPr>
      </p:pic>
      <p:pic>
        <p:nvPicPr>
          <p:cNvPr id="33798" name="Picture 6" descr="C:\Users\Joey\Desktop\pics\2013-12-09_200246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43504" y="5715016"/>
            <a:ext cx="3571900" cy="1146492"/>
          </a:xfrm>
          <a:prstGeom prst="rect">
            <a:avLst/>
          </a:prstGeom>
          <a:noFill/>
        </p:spPr>
      </p:pic>
      <p:pic>
        <p:nvPicPr>
          <p:cNvPr id="33796" name="Picture 4" descr="C:\Users\Joey\Desktop\pics\2013-12-09_200223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671720"/>
            <a:ext cx="4643470" cy="471924"/>
          </a:xfrm>
          <a:prstGeom prst="rect">
            <a:avLst/>
          </a:prstGeom>
          <a:noFill/>
        </p:spPr>
      </p:pic>
      <p:graphicFrame>
        <p:nvGraphicFramePr>
          <p:cNvPr id="15" name="物件 14"/>
          <p:cNvGraphicFramePr>
            <a:graphicFrameLocks noChangeAspect="1"/>
          </p:cNvGraphicFramePr>
          <p:nvPr/>
        </p:nvGraphicFramePr>
        <p:xfrm>
          <a:off x="4000496" y="6210320"/>
          <a:ext cx="809630" cy="647704"/>
        </p:xfrm>
        <a:graphic>
          <a:graphicData uri="http://schemas.openxmlformats.org/presentationml/2006/ole">
            <p:oleObj spid="_x0000_s33802" name="方程式" r:id="rId7" imgW="190440" imgH="152280" progId="Equation.3">
              <p:embed/>
            </p:oleObj>
          </a:graphicData>
        </a:graphic>
      </p:graphicFrame>
      <p:pic>
        <p:nvPicPr>
          <p:cNvPr id="33803" name="Picture 11" descr="C:\Users\Joey\Desktop\pics\2013-12-10_004618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00034" y="2845388"/>
            <a:ext cx="1714512" cy="297860"/>
          </a:xfrm>
          <a:prstGeom prst="rect">
            <a:avLst/>
          </a:prstGeom>
          <a:noFill/>
        </p:spPr>
      </p:pic>
      <p:sp>
        <p:nvSpPr>
          <p:cNvPr id="9" name="內容版面配置區 2"/>
          <p:cNvSpPr>
            <a:spLocks noGrp="1"/>
          </p:cNvSpPr>
          <p:nvPr>
            <p:ph idx="1"/>
          </p:nvPr>
        </p:nvSpPr>
        <p:spPr>
          <a:xfrm>
            <a:off x="357158" y="957258"/>
            <a:ext cx="3786214" cy="757230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Trinomial Structure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22" name="Picture 6" descr="C:\Users\Joey\Desktop\pics\2013-12-10_00580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857628"/>
            <a:ext cx="8172475" cy="2665843"/>
          </a:xfrm>
          <a:prstGeom prst="rect">
            <a:avLst/>
          </a:prstGeom>
          <a:noFill/>
        </p:spPr>
      </p:pic>
      <p:pic>
        <p:nvPicPr>
          <p:cNvPr id="34819" name="Picture 3" descr="C:\Users\Joey\Desktop\pics\2013-12-10_005606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4891" y="1641530"/>
            <a:ext cx="6424629" cy="2358974"/>
          </a:xfrm>
          <a:prstGeom prst="rect">
            <a:avLst/>
          </a:prstGeom>
          <a:noFill/>
        </p:spPr>
      </p:pic>
      <p:pic>
        <p:nvPicPr>
          <p:cNvPr id="34821" name="Picture 5" descr="C:\Users\Joey\Desktop\pics\2013-12-10_005819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714356"/>
            <a:ext cx="9144000" cy="7061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8596" y="2428868"/>
            <a:ext cx="3643338" cy="571504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altLang="zh-TW" dirty="0" smtClean="0"/>
              <a:t>→		Cramer’s rule</a:t>
            </a:r>
            <a:endParaRPr lang="zh-TW" altLang="en-US" dirty="0"/>
          </a:p>
        </p:txBody>
      </p:sp>
      <p:graphicFrame>
        <p:nvGraphicFramePr>
          <p:cNvPr id="36866" name="內容版面配置區 3"/>
          <p:cNvGraphicFramePr>
            <a:graphicFrameLocks noChangeAspect="1"/>
          </p:cNvGraphicFramePr>
          <p:nvPr/>
        </p:nvGraphicFramePr>
        <p:xfrm>
          <a:off x="500034" y="357166"/>
          <a:ext cx="4014787" cy="1627187"/>
        </p:xfrm>
        <a:graphic>
          <a:graphicData uri="http://schemas.openxmlformats.org/presentationml/2006/ole">
            <p:oleObj spid="_x0000_s36866" name="方程式" r:id="rId3" imgW="1752480" imgH="711000" progId="Equation.3">
              <p:embed/>
            </p:oleObj>
          </a:graphicData>
        </a:graphic>
      </p:graphicFrame>
      <p:pic>
        <p:nvPicPr>
          <p:cNvPr id="36867" name="Picture 3" descr="C:\Users\Joey\Desktop\pics\2013-12-10_01100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7158" y="2928934"/>
            <a:ext cx="5676914" cy="2897911"/>
          </a:xfrm>
          <a:prstGeom prst="rect">
            <a:avLst/>
          </a:prstGeom>
          <a:noFill/>
        </p:spPr>
      </p:pic>
      <p:pic>
        <p:nvPicPr>
          <p:cNvPr id="36868" name="Picture 4" descr="C:\Users\Joey\Desktop\pics\2013-12-10_011016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2910" y="6000768"/>
            <a:ext cx="2133603" cy="447870"/>
          </a:xfrm>
          <a:prstGeom prst="rect">
            <a:avLst/>
          </a:prstGeom>
          <a:noFill/>
        </p:spPr>
      </p:pic>
      <p:pic>
        <p:nvPicPr>
          <p:cNvPr id="36869" name="Picture 5" descr="C:\Users\Joey\Desktop\pics\2013-12-10_011026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143240" y="6038241"/>
            <a:ext cx="2300291" cy="462593"/>
          </a:xfrm>
          <a:prstGeom prst="rect">
            <a:avLst/>
          </a:prstGeom>
          <a:noFill/>
        </p:spPr>
      </p:pic>
      <p:pic>
        <p:nvPicPr>
          <p:cNvPr id="36870" name="Picture 6" descr="C:\Users\Joey\Desktop\pics\2013-12-10_011037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786447" y="6044915"/>
            <a:ext cx="2143139" cy="3797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1" name="Picture 3" descr="C:\Users\Joey\Desktop\pics\2013-12-10_15191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38249" y="1643050"/>
            <a:ext cx="5705751" cy="4929198"/>
          </a:xfrm>
          <a:prstGeom prst="rect">
            <a:avLst/>
          </a:prstGeom>
          <a:noFill/>
        </p:spPr>
      </p:pic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158" y="428604"/>
            <a:ext cx="8229600" cy="757230"/>
          </a:xfrm>
        </p:spPr>
        <p:txBody>
          <a:bodyPr/>
          <a:lstStyle/>
          <a:p>
            <a:r>
              <a:rPr lang="en-US" altLang="zh-TW" dirty="0" smtClean="0"/>
              <a:t>fitting the derivatives specification</a:t>
            </a:r>
            <a:endParaRPr lang="zh-TW" altLang="en-US" dirty="0"/>
          </a:p>
        </p:txBody>
      </p:sp>
      <p:pic>
        <p:nvPicPr>
          <p:cNvPr id="37892" name="Picture 4" descr="C:\Users\Joey\Desktop\pics\2013-12-10_152430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571612"/>
            <a:ext cx="4071934" cy="524898"/>
          </a:xfrm>
          <a:prstGeom prst="rect">
            <a:avLst/>
          </a:prstGeom>
          <a:noFill/>
        </p:spPr>
      </p:pic>
      <p:pic>
        <p:nvPicPr>
          <p:cNvPr id="37893" name="Picture 5" descr="C:\Users\Joey\Desktop\pics\2013-12-10_152619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0000" y="2285992"/>
            <a:ext cx="3829058" cy="404527"/>
          </a:xfrm>
          <a:prstGeom prst="rect">
            <a:avLst/>
          </a:prstGeom>
          <a:noFill/>
        </p:spPr>
      </p:pic>
      <p:pic>
        <p:nvPicPr>
          <p:cNvPr id="37894" name="Picture 6" descr="C:\Users\Joey\Desktop\pics\2013-12-10_152530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" y="2857497"/>
            <a:ext cx="3626566" cy="1000132"/>
          </a:xfrm>
          <a:prstGeom prst="rect">
            <a:avLst/>
          </a:prstGeom>
          <a:noFill/>
        </p:spPr>
      </p:pic>
      <p:pic>
        <p:nvPicPr>
          <p:cNvPr id="37895" name="Picture 7" descr="C:\Users\Joey\Desktop\pics\2013-12-10_152739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42844" y="3976695"/>
            <a:ext cx="2071702" cy="474765"/>
          </a:xfrm>
          <a:prstGeom prst="rect">
            <a:avLst/>
          </a:prstGeom>
          <a:noFill/>
        </p:spPr>
      </p:pic>
      <p:pic>
        <p:nvPicPr>
          <p:cNvPr id="37896" name="Picture 8" descr="C:\Users\Joey\Desktop\pics\2013-12-10_153213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4786322"/>
            <a:ext cx="3181350" cy="1143000"/>
          </a:xfrm>
          <a:prstGeom prst="rect">
            <a:avLst/>
          </a:prstGeom>
          <a:noFill/>
        </p:spPr>
      </p:pic>
      <p:graphicFrame>
        <p:nvGraphicFramePr>
          <p:cNvPr id="11" name="物件 10"/>
          <p:cNvGraphicFramePr>
            <a:graphicFrameLocks noChangeAspect="1"/>
          </p:cNvGraphicFramePr>
          <p:nvPr/>
        </p:nvGraphicFramePr>
        <p:xfrm>
          <a:off x="2428860" y="5000636"/>
          <a:ext cx="1000132" cy="307733"/>
        </p:xfrm>
        <a:graphic>
          <a:graphicData uri="http://schemas.openxmlformats.org/presentationml/2006/ole">
            <p:oleObj spid="_x0000_s37897" name="方程式" r:id="rId9" imgW="660240" imgH="203040" progId="Equation.3">
              <p:embed/>
            </p:oleObj>
          </a:graphicData>
        </a:graphic>
      </p:graphicFrame>
      <p:graphicFrame>
        <p:nvGraphicFramePr>
          <p:cNvPr id="12" name="物件 11"/>
          <p:cNvGraphicFramePr>
            <a:graphicFrameLocks noChangeAspect="1"/>
          </p:cNvGraphicFramePr>
          <p:nvPr/>
        </p:nvGraphicFramePr>
        <p:xfrm>
          <a:off x="3143240" y="5506417"/>
          <a:ext cx="500066" cy="280037"/>
        </p:xfrm>
        <a:graphic>
          <a:graphicData uri="http://schemas.openxmlformats.org/presentationml/2006/ole">
            <p:oleObj spid="_x0000_s37898" name="方程式" r:id="rId10" imgW="317160" imgH="177480" progId="Equation.3">
              <p:embed/>
            </p:oleObj>
          </a:graphicData>
        </a:graphic>
      </p:graphicFrame>
      <p:cxnSp>
        <p:nvCxnSpPr>
          <p:cNvPr id="14" name="直線單箭頭接點 13"/>
          <p:cNvCxnSpPr/>
          <p:nvPr/>
        </p:nvCxnSpPr>
        <p:spPr>
          <a:xfrm rot="10800000" flipV="1">
            <a:off x="357158" y="4429132"/>
            <a:ext cx="642942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7900" name="Picture 12" descr="C:\Users\Joey\Desktop\pics\2013-12-10_154318.pn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42844" y="6096022"/>
            <a:ext cx="1933575" cy="476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8" name="Picture 6" descr="C:\Users\Joey\Desktop\pics\2013-12-10_155104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58" y="1736981"/>
            <a:ext cx="1785940" cy="549011"/>
          </a:xfrm>
          <a:prstGeom prst="rect">
            <a:avLst/>
          </a:prstGeom>
          <a:noFill/>
        </p:spPr>
      </p:pic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85720" y="600068"/>
            <a:ext cx="2900354" cy="614354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Jump nodes</a:t>
            </a:r>
            <a:endParaRPr lang="zh-TW" altLang="en-US" dirty="0"/>
          </a:p>
        </p:txBody>
      </p:sp>
      <p:pic>
        <p:nvPicPr>
          <p:cNvPr id="38914" name="Picture 2" descr="C:\Users\Joey\Desktop\pics\2013-12-10_154730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85539" y="214314"/>
            <a:ext cx="5058461" cy="6500834"/>
          </a:xfrm>
          <a:prstGeom prst="rect">
            <a:avLst/>
          </a:prstGeom>
          <a:noFill/>
        </p:spPr>
      </p:pic>
      <p:pic>
        <p:nvPicPr>
          <p:cNvPr id="38915" name="Picture 3" descr="C:\Users\Joey\Desktop\pics\2013-12-10_154937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3263" y="2214554"/>
            <a:ext cx="735465" cy="657224"/>
          </a:xfrm>
          <a:prstGeom prst="rect">
            <a:avLst/>
          </a:prstGeom>
          <a:noFill/>
        </p:spPr>
      </p:pic>
      <p:pic>
        <p:nvPicPr>
          <p:cNvPr id="38916" name="Picture 4" descr="C:\Users\Joey\Desktop\pics\2013-12-10_154946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4468" y="2786058"/>
            <a:ext cx="2283020" cy="619124"/>
          </a:xfrm>
          <a:prstGeom prst="rect">
            <a:avLst/>
          </a:prstGeom>
          <a:noFill/>
        </p:spPr>
      </p:pic>
      <p:pic>
        <p:nvPicPr>
          <p:cNvPr id="38917" name="Picture 5" descr="C:\Users\Joey\Desktop\pics\2013-12-10_155117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42910" y="1357298"/>
            <a:ext cx="2295529" cy="562305"/>
          </a:xfrm>
          <a:prstGeom prst="rect">
            <a:avLst/>
          </a:prstGeom>
          <a:noFill/>
        </p:spPr>
      </p:pic>
      <p:graphicFrame>
        <p:nvGraphicFramePr>
          <p:cNvPr id="9" name="物件 8"/>
          <p:cNvGraphicFramePr>
            <a:graphicFrameLocks noChangeAspect="1"/>
          </p:cNvGraphicFramePr>
          <p:nvPr/>
        </p:nvGraphicFramePr>
        <p:xfrm>
          <a:off x="642910" y="3571875"/>
          <a:ext cx="2428892" cy="1028707"/>
        </p:xfrm>
        <a:graphic>
          <a:graphicData uri="http://schemas.openxmlformats.org/presentationml/2006/ole">
            <p:oleObj spid="_x0000_s38919" name="方程式" r:id="rId8" imgW="107928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8596" y="214290"/>
            <a:ext cx="3900486" cy="614354"/>
          </a:xfrm>
        </p:spPr>
        <p:txBody>
          <a:bodyPr/>
          <a:lstStyle/>
          <a:p>
            <a:r>
              <a:rPr lang="en-US" altLang="zh-TW" dirty="0" smtClean="0"/>
              <a:t>Complexity analysis</a:t>
            </a:r>
            <a:endParaRPr lang="zh-TW" altLang="en-US" dirty="0"/>
          </a:p>
        </p:txBody>
      </p:sp>
      <p:pic>
        <p:nvPicPr>
          <p:cNvPr id="39938" name="Picture 2" descr="C:\Users\Joey\Desktop\pics\2013-12-10_161450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24406" y="785794"/>
            <a:ext cx="4476750" cy="5924550"/>
          </a:xfrm>
          <a:prstGeom prst="rect">
            <a:avLst/>
          </a:prstGeom>
          <a:noFill/>
        </p:spPr>
      </p:pic>
      <p:graphicFrame>
        <p:nvGraphicFramePr>
          <p:cNvPr id="5" name="物件 4"/>
          <p:cNvGraphicFramePr>
            <a:graphicFrameLocks noChangeAspect="1"/>
          </p:cNvGraphicFramePr>
          <p:nvPr/>
        </p:nvGraphicFramePr>
        <p:xfrm>
          <a:off x="857224" y="1000108"/>
          <a:ext cx="1143008" cy="2608403"/>
        </p:xfrm>
        <a:graphic>
          <a:graphicData uri="http://schemas.openxmlformats.org/presentationml/2006/ole">
            <p:oleObj spid="_x0000_s39939" name="方程式" r:id="rId4" imgW="495000" imgH="1130040" progId="Equation.3">
              <p:embed/>
            </p:oleObj>
          </a:graphicData>
        </a:graphic>
      </p:graphicFrame>
      <p:pic>
        <p:nvPicPr>
          <p:cNvPr id="39940" name="Picture 4" descr="C:\Users\Joey\Desktop\pics\2013-12-10_173848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4435159"/>
            <a:ext cx="4857752" cy="351163"/>
          </a:xfrm>
          <a:prstGeom prst="rect">
            <a:avLst/>
          </a:prstGeom>
          <a:noFill/>
        </p:spPr>
      </p:pic>
      <p:pic>
        <p:nvPicPr>
          <p:cNvPr id="39941" name="Picture 5" descr="C:\Users\Joey\Desktop\pics\2013-12-10_174120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" y="4000504"/>
            <a:ext cx="4786314" cy="375155"/>
          </a:xfrm>
          <a:prstGeom prst="rect">
            <a:avLst/>
          </a:prstGeom>
          <a:noFill/>
        </p:spPr>
      </p:pic>
      <p:pic>
        <p:nvPicPr>
          <p:cNvPr id="39942" name="Picture 6" descr="C:\Users\Joey\Desktop\pics\2013-12-10_174203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5214950"/>
            <a:ext cx="4572000" cy="358802"/>
          </a:xfrm>
          <a:prstGeom prst="rect">
            <a:avLst/>
          </a:prstGeom>
          <a:noFill/>
        </p:spPr>
      </p:pic>
      <p:pic>
        <p:nvPicPr>
          <p:cNvPr id="39943" name="Picture 7" descr="C:\Users\Joey\Desktop\pics\2013-12-10_174243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5643578"/>
            <a:ext cx="2066930" cy="783743"/>
          </a:xfrm>
          <a:prstGeom prst="rect">
            <a:avLst/>
          </a:prstGeom>
          <a:noFill/>
        </p:spPr>
      </p:pic>
      <p:graphicFrame>
        <p:nvGraphicFramePr>
          <p:cNvPr id="10" name="物件 9"/>
          <p:cNvGraphicFramePr>
            <a:graphicFrameLocks noChangeAspect="1"/>
          </p:cNvGraphicFramePr>
          <p:nvPr/>
        </p:nvGraphicFramePr>
        <p:xfrm>
          <a:off x="2786050" y="5643578"/>
          <a:ext cx="1311282" cy="400052"/>
        </p:xfrm>
        <a:graphic>
          <a:graphicData uri="http://schemas.openxmlformats.org/presentationml/2006/ole">
            <p:oleObj spid="_x0000_s39944" name="方程式" r:id="rId9" imgW="74916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Joey\Desktop\pics\2013-12-10_16145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29256" y="1941892"/>
            <a:ext cx="3714744" cy="4916108"/>
          </a:xfrm>
          <a:prstGeom prst="rect">
            <a:avLst/>
          </a:prstGeom>
          <a:noFill/>
        </p:spPr>
      </p:pic>
      <p:pic>
        <p:nvPicPr>
          <p:cNvPr id="40962" name="Picture 2" descr="C:\Users\Joey\Desktop\pics\2013-12-10_174757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6602317" cy="4643446"/>
          </a:xfrm>
          <a:prstGeom prst="rect">
            <a:avLst/>
          </a:prstGeom>
          <a:noFill/>
        </p:spPr>
      </p:pic>
      <p:pic>
        <p:nvPicPr>
          <p:cNvPr id="40963" name="Picture 3" descr="C:\Users\Joey\Desktop\pics\2013-12-10_17521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1453" y="4902012"/>
            <a:ext cx="4657737" cy="384376"/>
          </a:xfrm>
          <a:prstGeom prst="rect">
            <a:avLst/>
          </a:prstGeom>
          <a:noFill/>
        </p:spPr>
      </p:pic>
      <p:pic>
        <p:nvPicPr>
          <p:cNvPr id="40964" name="Picture 4" descr="C:\Users\Joey\Desktop\pics\2013-12-10_175251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7158" y="5572140"/>
            <a:ext cx="2400300" cy="409575"/>
          </a:xfrm>
          <a:prstGeom prst="rect">
            <a:avLst/>
          </a:prstGeom>
          <a:noFill/>
        </p:spPr>
      </p:pic>
      <p:pic>
        <p:nvPicPr>
          <p:cNvPr id="40965" name="Picture 5" descr="C:\Users\Joey\Desktop\pics\2013-12-10_175323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5720" y="5929330"/>
            <a:ext cx="4219575" cy="476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5.	Numerical Results</a:t>
            </a:r>
            <a:endParaRPr lang="zh-TW" altLang="en-US" dirty="0"/>
          </a:p>
        </p:txBody>
      </p:sp>
      <p:pic>
        <p:nvPicPr>
          <p:cNvPr id="41986" name="Picture 2" descr="C:\Users\Joey\Desktop\pics\2013-12-10_17580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785926"/>
            <a:ext cx="4698231" cy="3086101"/>
          </a:xfrm>
          <a:prstGeom prst="rect">
            <a:avLst/>
          </a:prstGeom>
          <a:noFill/>
        </p:spPr>
      </p:pic>
      <p:pic>
        <p:nvPicPr>
          <p:cNvPr id="41987" name="Picture 3" descr="C:\Users\Joey\Desktop\pics\2013-12-10_175854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00562" y="1785926"/>
            <a:ext cx="4643470" cy="3042990"/>
          </a:xfrm>
          <a:prstGeom prst="rect">
            <a:avLst/>
          </a:prstGeom>
          <a:noFill/>
        </p:spPr>
      </p:pic>
      <p:graphicFrame>
        <p:nvGraphicFramePr>
          <p:cNvPr id="6" name="物件 5"/>
          <p:cNvGraphicFramePr>
            <a:graphicFrameLocks noChangeAspect="1"/>
          </p:cNvGraphicFramePr>
          <p:nvPr/>
        </p:nvGraphicFramePr>
        <p:xfrm>
          <a:off x="1142976" y="5286388"/>
          <a:ext cx="2607487" cy="642942"/>
        </p:xfrm>
        <a:graphic>
          <a:graphicData uri="http://schemas.openxmlformats.org/presentationml/2006/ole">
            <p:oleObj spid="_x0000_s41988" name="方程式" r:id="rId5" imgW="927000" imgH="228600" progId="Equation.3">
              <p:embed/>
            </p:oleObj>
          </a:graphicData>
        </a:graphic>
      </p:graphicFrame>
      <p:graphicFrame>
        <p:nvGraphicFramePr>
          <p:cNvPr id="7" name="物件 6"/>
          <p:cNvGraphicFramePr>
            <a:graphicFrameLocks noChangeAspect="1"/>
          </p:cNvGraphicFramePr>
          <p:nvPr/>
        </p:nvGraphicFramePr>
        <p:xfrm>
          <a:off x="5572132" y="5357826"/>
          <a:ext cx="2697179" cy="638806"/>
        </p:xfrm>
        <a:graphic>
          <a:graphicData uri="http://schemas.openxmlformats.org/presentationml/2006/ole">
            <p:oleObj spid="_x0000_s41989" name="方程式" r:id="rId6" imgW="96516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Underlying assets : Stock</a:t>
            </a:r>
          </a:p>
          <a:p>
            <a:r>
              <a:rPr lang="en-US" altLang="zh-TW" dirty="0" smtClean="0"/>
              <a:t>Derivatives : Option</a:t>
            </a:r>
          </a:p>
          <a:p>
            <a:pPr>
              <a:buNone/>
            </a:pPr>
            <a:endParaRPr lang="en-US" altLang="zh-TW" dirty="0" smtClean="0"/>
          </a:p>
          <a:p>
            <a:r>
              <a:rPr lang="en-US" altLang="zh-TW" dirty="0" smtClean="0"/>
              <a:t>CRR Lattice             Lognormal diffusion process</a:t>
            </a:r>
          </a:p>
          <a:p>
            <a:r>
              <a:rPr lang="en-US" altLang="zh-TW" dirty="0" err="1" smtClean="0"/>
              <a:t>Amin’s</a:t>
            </a:r>
            <a:r>
              <a:rPr lang="en-US" altLang="zh-TW" dirty="0" smtClean="0"/>
              <a:t> Lattice</a:t>
            </a:r>
          </a:p>
          <a:p>
            <a:r>
              <a:rPr lang="en-US" altLang="zh-TW" dirty="0" smtClean="0">
                <a:solidFill>
                  <a:srgbClr val="FF0000"/>
                </a:solidFill>
              </a:rPr>
              <a:t>HS Lattice                    </a:t>
            </a:r>
            <a:r>
              <a:rPr lang="en-US" altLang="zh-TW" dirty="0" smtClean="0"/>
              <a:t>Jump diffusion process</a:t>
            </a:r>
          </a:p>
          <a:p>
            <a:r>
              <a:rPr lang="en-US" altLang="zh-TW" dirty="0" smtClean="0">
                <a:solidFill>
                  <a:srgbClr val="FF0000"/>
                </a:solidFill>
              </a:rPr>
              <a:t>Paper’s Lattice</a:t>
            </a:r>
          </a:p>
          <a:p>
            <a:endParaRPr lang="en-US" altLang="zh-TW" dirty="0" smtClean="0"/>
          </a:p>
        </p:txBody>
      </p:sp>
      <p:graphicFrame>
        <p:nvGraphicFramePr>
          <p:cNvPr id="5" name="物件 4"/>
          <p:cNvGraphicFramePr>
            <a:graphicFrameLocks noChangeAspect="1"/>
          </p:cNvGraphicFramePr>
          <p:nvPr/>
        </p:nvGraphicFramePr>
        <p:xfrm>
          <a:off x="3357554" y="4113218"/>
          <a:ext cx="1000132" cy="1387484"/>
        </p:xfrm>
        <a:graphic>
          <a:graphicData uri="http://schemas.openxmlformats.org/presentationml/2006/ole">
            <p:oleObj spid="_x0000_s3075" name="方程式" r:id="rId3" imgW="101520" imgH="203040" progId="Equation.3">
              <p:embed/>
            </p:oleObj>
          </a:graphicData>
        </a:graphic>
      </p:graphicFrame>
      <p:graphicFrame>
        <p:nvGraphicFramePr>
          <p:cNvPr id="6" name="物件 5"/>
          <p:cNvGraphicFramePr>
            <a:graphicFrameLocks noChangeAspect="1"/>
          </p:cNvGraphicFramePr>
          <p:nvPr/>
        </p:nvGraphicFramePr>
        <p:xfrm>
          <a:off x="2833676" y="3357562"/>
          <a:ext cx="952506" cy="698504"/>
        </p:xfrm>
        <a:graphic>
          <a:graphicData uri="http://schemas.openxmlformats.org/presentationml/2006/ole">
            <p:oleObj spid="_x0000_s3076" name="方程式" r:id="rId4" imgW="190440" imgH="1396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CRR Lattice</a:t>
            </a:r>
            <a:endParaRPr lang="zh-TW" altLang="en-US" dirty="0"/>
          </a:p>
        </p:txBody>
      </p:sp>
      <p:graphicFrame>
        <p:nvGraphicFramePr>
          <p:cNvPr id="4" name="物件 3"/>
          <p:cNvGraphicFramePr>
            <a:graphicFrameLocks noChangeAspect="1"/>
          </p:cNvGraphicFramePr>
          <p:nvPr/>
        </p:nvGraphicFramePr>
        <p:xfrm>
          <a:off x="2143108" y="2122705"/>
          <a:ext cx="571504" cy="734791"/>
        </p:xfrm>
        <a:graphic>
          <a:graphicData uri="http://schemas.openxmlformats.org/presentationml/2006/ole">
            <p:oleObj spid="_x0000_s1026" name="方程式" r:id="rId3" imgW="177480" imgH="228600" progId="Equation.3">
              <p:embed/>
            </p:oleObj>
          </a:graphicData>
        </a:graphic>
      </p:graphicFrame>
      <p:graphicFrame>
        <p:nvGraphicFramePr>
          <p:cNvPr id="5" name="物件 4"/>
          <p:cNvGraphicFramePr>
            <a:graphicFrameLocks noChangeAspect="1"/>
          </p:cNvGraphicFramePr>
          <p:nvPr/>
        </p:nvGraphicFramePr>
        <p:xfrm>
          <a:off x="2143108" y="2739108"/>
          <a:ext cx="590553" cy="689892"/>
        </p:xfrm>
        <a:graphic>
          <a:graphicData uri="http://schemas.openxmlformats.org/presentationml/2006/ole">
            <p:oleObj spid="_x0000_s1027" name="方程式" r:id="rId4" imgW="177480" imgH="228600" progId="Equation.3">
              <p:embed/>
            </p:oleObj>
          </a:graphicData>
        </a:graphic>
      </p:graphicFrame>
      <p:pic>
        <p:nvPicPr>
          <p:cNvPr id="1028" name="Picture 4" descr="C:\Users\Joey\Desktop\2013-12-08_023202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71868" y="1428736"/>
            <a:ext cx="5003080" cy="5028013"/>
          </a:xfrm>
          <a:prstGeom prst="rect">
            <a:avLst/>
          </a:prstGeom>
          <a:noFill/>
        </p:spPr>
      </p:pic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6686568" cy="4900634"/>
          </a:xfrm>
        </p:spPr>
        <p:txBody>
          <a:bodyPr/>
          <a:lstStyle/>
          <a:p>
            <a:pPr>
              <a:buNone/>
            </a:pPr>
            <a:r>
              <a:rPr lang="en-US" altLang="zh-TW" dirty="0" smtClean="0"/>
              <a:t>	Lognormal Diffusion Process </a:t>
            </a:r>
          </a:p>
          <a:p>
            <a:pPr>
              <a:buNone/>
            </a:pPr>
            <a:r>
              <a:rPr lang="en-US" altLang="zh-TW" dirty="0"/>
              <a:t>	</a:t>
            </a:r>
            <a:r>
              <a:rPr lang="en-US" altLang="zh-TW" dirty="0" smtClean="0"/>
              <a:t>Su with              </a:t>
            </a:r>
          </a:p>
          <a:p>
            <a:pPr>
              <a:buNone/>
            </a:pPr>
            <a:r>
              <a:rPr lang="en-US" altLang="zh-TW" dirty="0"/>
              <a:t>	</a:t>
            </a:r>
            <a:r>
              <a:rPr lang="en-US" altLang="zh-TW" dirty="0" err="1" smtClean="0"/>
              <a:t>Sd</a:t>
            </a:r>
            <a:r>
              <a:rPr lang="en-US" altLang="zh-TW" dirty="0" smtClean="0"/>
              <a:t> with</a:t>
            </a:r>
          </a:p>
          <a:p>
            <a:pPr>
              <a:buNone/>
            </a:pPr>
            <a:r>
              <a:rPr lang="en-US" altLang="zh-TW" dirty="0" smtClean="0"/>
              <a:t>	     =1-</a:t>
            </a:r>
          </a:p>
          <a:p>
            <a:pPr>
              <a:buNone/>
            </a:pPr>
            <a:r>
              <a:rPr lang="en-US" altLang="zh-TW" dirty="0" smtClean="0"/>
              <a:t>	d &lt; u</a:t>
            </a:r>
          </a:p>
          <a:p>
            <a:pPr>
              <a:buNone/>
            </a:pPr>
            <a:r>
              <a:rPr lang="en-US" altLang="zh-TW" dirty="0"/>
              <a:t>	</a:t>
            </a:r>
            <a:r>
              <a:rPr lang="en-US" altLang="zh-TW" dirty="0" err="1" smtClean="0"/>
              <a:t>ud</a:t>
            </a:r>
            <a:r>
              <a:rPr lang="en-US" altLang="zh-TW" dirty="0" smtClean="0"/>
              <a:t> = 1 </a:t>
            </a:r>
            <a:endParaRPr lang="zh-TW" altLang="en-US" dirty="0"/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857224" y="3286124"/>
          <a:ext cx="571500" cy="735012"/>
        </p:xfrm>
        <a:graphic>
          <a:graphicData uri="http://schemas.openxmlformats.org/presentationml/2006/ole">
            <p:oleObj spid="_x0000_s1028" name="方程式" r:id="rId6" imgW="177480" imgH="228600" progId="Equation.3">
              <p:embed/>
            </p:oleObj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1857356" y="3309942"/>
          <a:ext cx="590550" cy="690562"/>
        </p:xfrm>
        <a:graphic>
          <a:graphicData uri="http://schemas.openxmlformats.org/presentationml/2006/ole">
            <p:oleObj spid="_x0000_s1029" name="方程式" r:id="rId7" imgW="17748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Problem !?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Distribution has heavier tails &amp; higher peak </a:t>
            </a:r>
            <a:r>
              <a:rPr lang="en-US" altLang="zh-TW" dirty="0" smtClean="0">
                <a:sym typeface="Wingdings" pitchFamily="2" charset="2"/>
              </a:rPr>
              <a:t></a:t>
            </a:r>
            <a:endParaRPr lang="en-US" altLang="zh-TW" dirty="0" smtClean="0"/>
          </a:p>
          <a:p>
            <a:pPr algn="ctr">
              <a:buNone/>
            </a:pPr>
            <a:r>
              <a:rPr lang="en-US" altLang="zh-TW" dirty="0" smtClean="0"/>
              <a:t>----------------------------------------------------------------</a:t>
            </a:r>
          </a:p>
          <a:p>
            <a:pPr algn="ctr">
              <a:buNone/>
            </a:pPr>
            <a:r>
              <a:rPr lang="en-US" altLang="zh-TW" dirty="0" smtClean="0"/>
              <a:t>Jump diffusion process  </a:t>
            </a:r>
            <a:r>
              <a:rPr lang="en-US" altLang="zh-TW" dirty="0" smtClean="0">
                <a:sym typeface="Wingdings" pitchFamily="2" charset="2"/>
              </a:rPr>
              <a:t></a:t>
            </a:r>
            <a:r>
              <a:rPr lang="en-US" altLang="zh-TW" dirty="0" smtClean="0"/>
              <a:t>!!!</a:t>
            </a:r>
          </a:p>
          <a:p>
            <a:pPr>
              <a:buNone/>
            </a:pPr>
            <a:r>
              <a:rPr lang="en-US" altLang="zh-TW" dirty="0" smtClean="0"/>
              <a:t>                         ↙                         ↘</a:t>
            </a:r>
          </a:p>
          <a:p>
            <a:pPr>
              <a:buNone/>
            </a:pPr>
            <a:r>
              <a:rPr lang="en-US" altLang="zh-TW" dirty="0" smtClean="0"/>
              <a:t>    Diffusion component         Jump component</a:t>
            </a:r>
          </a:p>
          <a:p>
            <a:pPr>
              <a:buNone/>
            </a:pPr>
            <a:r>
              <a:rPr lang="en-US" altLang="zh-TW" dirty="0" smtClean="0"/>
              <a:t>                     ↓                                       ↓</a:t>
            </a:r>
          </a:p>
          <a:p>
            <a:pPr>
              <a:buNone/>
            </a:pPr>
            <a:r>
              <a:rPr lang="en-US" altLang="zh-TW" sz="2400" dirty="0" smtClean="0"/>
              <a:t>  lognormal diffusion process               lognormal jump (Poisson)</a:t>
            </a:r>
          </a:p>
          <a:p>
            <a:pPr>
              <a:buNone/>
            </a:pPr>
            <a:endParaRPr lang="en-US" altLang="zh-TW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Joey\Desktop\2013-12-08_034357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71802" y="1209675"/>
            <a:ext cx="5048250" cy="5648325"/>
          </a:xfrm>
          <a:prstGeom prst="rect">
            <a:avLst/>
          </a:prstGeom>
          <a:noFill/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Amin’s</a:t>
            </a:r>
            <a:r>
              <a:rPr lang="en-US" altLang="zh-TW" dirty="0" smtClean="0"/>
              <a:t> Lattice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1"/>
            <a:ext cx="3543296" cy="3043246"/>
          </a:xfrm>
        </p:spPr>
        <p:txBody>
          <a:bodyPr/>
          <a:lstStyle/>
          <a:p>
            <a:pPr>
              <a:buNone/>
            </a:pPr>
            <a:r>
              <a:rPr lang="en-US" altLang="zh-TW" dirty="0"/>
              <a:t>	</a:t>
            </a:r>
            <a:r>
              <a:rPr lang="en-US" altLang="zh-TW" dirty="0" smtClean="0"/>
              <a:t>less accurate !?</a:t>
            </a:r>
          </a:p>
          <a:p>
            <a:pPr>
              <a:buNone/>
            </a:pPr>
            <a:r>
              <a:rPr lang="en-US" altLang="zh-TW" dirty="0"/>
              <a:t>	</a:t>
            </a:r>
            <a:r>
              <a:rPr lang="en-US" altLang="zh-TW" dirty="0" smtClean="0"/>
              <a:t>Volatility</a:t>
            </a:r>
          </a:p>
          <a:p>
            <a:pPr>
              <a:buNone/>
            </a:pPr>
            <a:r>
              <a:rPr lang="en-US" altLang="zh-TW" dirty="0"/>
              <a:t>	</a:t>
            </a:r>
            <a:r>
              <a:rPr lang="en-US" altLang="zh-TW" sz="2400" dirty="0" smtClean="0"/>
              <a:t>(lognormal jump </a:t>
            </a:r>
          </a:p>
          <a:p>
            <a:pPr>
              <a:buNone/>
            </a:pPr>
            <a:r>
              <a:rPr lang="en-US" altLang="zh-TW" sz="2400" dirty="0"/>
              <a:t>	</a:t>
            </a:r>
            <a:r>
              <a:rPr lang="en-US" altLang="zh-TW" sz="2400" dirty="0" smtClean="0"/>
              <a:t>&gt; diffusion component)</a:t>
            </a:r>
            <a:endParaRPr lang="zh-TW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6" name="Picture 4" descr="C:\Users\Joey\Desktop\2013-12-08_121650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7620" y="1000108"/>
            <a:ext cx="3481048" cy="5857892"/>
          </a:xfrm>
          <a:prstGeom prst="rect">
            <a:avLst/>
          </a:prstGeom>
          <a:noFill/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Hilliard and Schwartz’s (HS) Lattice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3257544" cy="4525963"/>
          </a:xfrm>
        </p:spPr>
        <p:txBody>
          <a:bodyPr/>
          <a:lstStyle/>
          <a:p>
            <a:pPr>
              <a:buNone/>
            </a:pPr>
            <a:r>
              <a:rPr lang="en-US" altLang="zh-TW" dirty="0" smtClean="0"/>
              <a:t>	Diffusion nodes</a:t>
            </a:r>
          </a:p>
          <a:p>
            <a:pPr>
              <a:buNone/>
            </a:pPr>
            <a:r>
              <a:rPr lang="en-US" altLang="zh-TW" dirty="0" smtClean="0"/>
              <a:t>	Jump nodes</a:t>
            </a:r>
          </a:p>
          <a:p>
            <a:pPr>
              <a:buNone/>
            </a:pPr>
            <a:r>
              <a:rPr lang="en-US" altLang="zh-TW" dirty="0" smtClean="0"/>
              <a:t>	Rate of </a:t>
            </a:r>
          </a:p>
          <a:p>
            <a:pPr>
              <a:buNone/>
            </a:pPr>
            <a:r>
              <a:rPr lang="en-US" altLang="zh-TW" dirty="0" smtClean="0"/>
              <a:t>	</a:t>
            </a:r>
          </a:p>
        </p:txBody>
      </p:sp>
      <p:graphicFrame>
        <p:nvGraphicFramePr>
          <p:cNvPr id="5" name="物件 4"/>
          <p:cNvGraphicFramePr>
            <a:graphicFrameLocks noChangeAspect="1"/>
          </p:cNvGraphicFramePr>
          <p:nvPr/>
        </p:nvGraphicFramePr>
        <p:xfrm>
          <a:off x="2193910" y="2786058"/>
          <a:ext cx="1092206" cy="614366"/>
        </p:xfrm>
        <a:graphic>
          <a:graphicData uri="http://schemas.openxmlformats.org/presentationml/2006/ole">
            <p:oleObj spid="_x0000_s18435" name="方程式" r:id="rId4" imgW="40608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9" name="Picture 3" descr="C:\Users\Joey\Desktop\2013-12-08_124949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7686" y="781050"/>
            <a:ext cx="3590925" cy="6076950"/>
          </a:xfrm>
          <a:prstGeom prst="rect">
            <a:avLst/>
          </a:prstGeom>
          <a:noFill/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Paper’s Lattice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TW" dirty="0" smtClean="0"/>
              <a:t>	Trinomial structure</a:t>
            </a:r>
          </a:p>
          <a:p>
            <a:pPr>
              <a:buNone/>
            </a:pPr>
            <a:r>
              <a:rPr lang="en-US" altLang="zh-TW" dirty="0" smtClean="0"/>
              <a:t>	lower the node</a:t>
            </a:r>
          </a:p>
          <a:p>
            <a:pPr>
              <a:buNone/>
            </a:pPr>
            <a:r>
              <a:rPr lang="en-US" altLang="zh-TW" dirty="0" smtClean="0"/>
              <a:t>	Rate of </a:t>
            </a:r>
          </a:p>
          <a:p>
            <a:pPr>
              <a:buNone/>
            </a:pPr>
            <a:r>
              <a:rPr lang="en-US" altLang="zh-TW" dirty="0" smtClean="0"/>
              <a:t>	</a:t>
            </a:r>
            <a:endParaRPr lang="zh-TW" altLang="en-US" dirty="0"/>
          </a:p>
        </p:txBody>
      </p:sp>
      <p:graphicFrame>
        <p:nvGraphicFramePr>
          <p:cNvPr id="19458" name="Object 2"/>
          <p:cNvGraphicFramePr>
            <a:graphicFrameLocks noChangeAspect="1"/>
          </p:cNvGraphicFramePr>
          <p:nvPr/>
        </p:nvGraphicFramePr>
        <p:xfrm>
          <a:off x="2214546" y="2743200"/>
          <a:ext cx="1262062" cy="614362"/>
        </p:xfrm>
        <a:graphic>
          <a:graphicData uri="http://schemas.openxmlformats.org/presentationml/2006/ole">
            <p:oleObj spid="_x0000_s19458" name="方程式" r:id="rId4" imgW="46980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2.	Modeling and Definitions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043377"/>
          </a:xfrm>
        </p:spPr>
        <p:txBody>
          <a:bodyPr/>
          <a:lstStyle/>
          <a:p>
            <a:pPr>
              <a:buNone/>
            </a:pPr>
            <a:r>
              <a:rPr lang="en-US" altLang="zh-TW" dirty="0" smtClean="0"/>
              <a:t>	The risk-neutralized version of the underlying asset’s jump diffusion process</a:t>
            </a:r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endParaRPr lang="en-US" altLang="zh-TW" sz="2000" dirty="0" smtClean="0"/>
          </a:p>
          <a:p>
            <a:pPr>
              <a:buNone/>
            </a:pPr>
            <a:r>
              <a:rPr lang="en-US" altLang="zh-TW" sz="2000" dirty="0" smtClean="0"/>
              <a:t>                    </a:t>
            </a:r>
            <a:r>
              <a:rPr lang="en-US" altLang="zh-TW" sz="2400" dirty="0" smtClean="0"/>
              <a:t> </a:t>
            </a:r>
            <a:endParaRPr lang="en-US" altLang="zh-TW" sz="4000" dirty="0" smtClean="0"/>
          </a:p>
        </p:txBody>
      </p:sp>
      <p:graphicFrame>
        <p:nvGraphicFramePr>
          <p:cNvPr id="4" name="物件 3"/>
          <p:cNvGraphicFramePr>
            <a:graphicFrameLocks noChangeAspect="1"/>
          </p:cNvGraphicFramePr>
          <p:nvPr/>
        </p:nvGraphicFramePr>
        <p:xfrm>
          <a:off x="1643042" y="2714620"/>
          <a:ext cx="6238918" cy="1000132"/>
        </p:xfrm>
        <a:graphic>
          <a:graphicData uri="http://schemas.openxmlformats.org/presentationml/2006/ole">
            <p:oleObj spid="_x0000_s20482" name="方程式" r:id="rId3" imgW="1663560" imgH="266400" progId="Equation.3">
              <p:embed/>
            </p:oleObj>
          </a:graphicData>
        </a:graphic>
      </p:graphicFrame>
      <p:graphicFrame>
        <p:nvGraphicFramePr>
          <p:cNvPr id="5" name="物件 4"/>
          <p:cNvGraphicFramePr>
            <a:graphicFrameLocks noChangeAspect="1"/>
          </p:cNvGraphicFramePr>
          <p:nvPr/>
        </p:nvGraphicFramePr>
        <p:xfrm>
          <a:off x="5214942" y="3857628"/>
          <a:ext cx="2767013" cy="1704975"/>
        </p:xfrm>
        <a:graphic>
          <a:graphicData uri="http://schemas.openxmlformats.org/presentationml/2006/ole">
            <p:oleObj spid="_x0000_s20483" name="方程式" r:id="rId4" imgW="1257120" imgH="774360" progId="Equation.3">
              <p:embed/>
            </p:oleObj>
          </a:graphicData>
        </a:graphic>
      </p:graphicFrame>
      <p:cxnSp>
        <p:nvCxnSpPr>
          <p:cNvPr id="7" name="直線接點 6"/>
          <p:cNvCxnSpPr/>
          <p:nvPr/>
        </p:nvCxnSpPr>
        <p:spPr>
          <a:xfrm>
            <a:off x="1428728" y="3643314"/>
            <a:ext cx="64294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8" name="物件 7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20484" name="點陣圖影像" r:id="rId5" imgW="0" imgH="0" progId="PBrush">
              <p:embed/>
            </p:oleObj>
          </a:graphicData>
        </a:graphic>
      </p:graphicFrame>
      <p:graphicFrame>
        <p:nvGraphicFramePr>
          <p:cNvPr id="12" name="物件 11"/>
          <p:cNvGraphicFramePr>
            <a:graphicFrameLocks noChangeAspect="1"/>
          </p:cNvGraphicFramePr>
          <p:nvPr/>
        </p:nvGraphicFramePr>
        <p:xfrm>
          <a:off x="285750" y="3751284"/>
          <a:ext cx="4429125" cy="2820988"/>
        </p:xfrm>
        <a:graphic>
          <a:graphicData uri="http://schemas.openxmlformats.org/presentationml/2006/ole">
            <p:oleObj spid="_x0000_s20488" name="方程式" r:id="rId6" imgW="2311200" imgH="14731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2307</TotalTime>
  <Words>162</Words>
  <Application>Microsoft Office PowerPoint</Application>
  <PresentationFormat>如螢幕大小 (4:3)</PresentationFormat>
  <Paragraphs>73</Paragraphs>
  <Slides>27</Slides>
  <Notes>0</Notes>
  <HiddenSlides>0</HiddenSlides>
  <MMClips>0</MMClips>
  <ScaleCrop>false</ScaleCrop>
  <HeadingPairs>
    <vt:vector size="6" baseType="variant">
      <vt:variant>
        <vt:lpstr>佈景主題</vt:lpstr>
      </vt:variant>
      <vt:variant>
        <vt:i4>1</vt:i4>
      </vt:variant>
      <vt:variant>
        <vt:lpstr>內嵌 OLE 伺服程式</vt:lpstr>
      </vt:variant>
      <vt:variant>
        <vt:i4>2</vt:i4>
      </vt:variant>
      <vt:variant>
        <vt:lpstr>投影片標題</vt:lpstr>
      </vt:variant>
      <vt:variant>
        <vt:i4>27</vt:i4>
      </vt:variant>
    </vt:vector>
  </HeadingPairs>
  <TitlesOfParts>
    <vt:vector size="30" baseType="lpstr">
      <vt:lpstr>Office 佈景主題</vt:lpstr>
      <vt:lpstr>方程式</vt:lpstr>
      <vt:lpstr>點陣圖影像</vt:lpstr>
      <vt:lpstr>An Efficient and Accurate Lattice  for Pricing Derivatives  under a Jump-Diffusion Process</vt:lpstr>
      <vt:lpstr>1. Introduction</vt:lpstr>
      <vt:lpstr>投影片 3</vt:lpstr>
      <vt:lpstr>CRR Lattice</vt:lpstr>
      <vt:lpstr>Problem !?</vt:lpstr>
      <vt:lpstr>Amin’s Lattice</vt:lpstr>
      <vt:lpstr>Hilliard and Schwartz’s (HS) Lattice</vt:lpstr>
      <vt:lpstr>Paper’s Lattice</vt:lpstr>
      <vt:lpstr>2. Modeling and Definitions</vt:lpstr>
      <vt:lpstr>投影片 10</vt:lpstr>
      <vt:lpstr>投影片 11</vt:lpstr>
      <vt:lpstr>3. Preliminaries</vt:lpstr>
      <vt:lpstr>投影片 13</vt:lpstr>
      <vt:lpstr>投影片 14</vt:lpstr>
      <vt:lpstr>投影片 15</vt:lpstr>
      <vt:lpstr>投影片 16</vt:lpstr>
      <vt:lpstr>投影片 17</vt:lpstr>
      <vt:lpstr>投影片 18</vt:lpstr>
      <vt:lpstr>Problem !?  1. time complexity 2. oscillation </vt:lpstr>
      <vt:lpstr>4. Lattice Construction</vt:lpstr>
      <vt:lpstr>投影片 21</vt:lpstr>
      <vt:lpstr>投影片 22</vt:lpstr>
      <vt:lpstr>投影片 23</vt:lpstr>
      <vt:lpstr>投影片 24</vt:lpstr>
      <vt:lpstr>投影片 25</vt:lpstr>
      <vt:lpstr>投影片 26</vt:lpstr>
      <vt:lpstr>5. Numerical Results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Efficient and Accurate Lattice for Pricing Derivatives under  a Jump-Diffusion Process</dc:title>
  <dc:creator>Joey Lee</dc:creator>
  <cp:lastModifiedBy>Joey Lee</cp:lastModifiedBy>
  <cp:revision>142</cp:revision>
  <dcterms:created xsi:type="dcterms:W3CDTF">2013-12-07T14:59:36Z</dcterms:created>
  <dcterms:modified xsi:type="dcterms:W3CDTF">2013-12-10T15:24:20Z</dcterms:modified>
</cp:coreProperties>
</file>